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1674" r:id="rId2"/>
    <p:sldId id="1548" r:id="rId3"/>
    <p:sldId id="1798" r:id="rId4"/>
    <p:sldId id="1947" r:id="rId5"/>
    <p:sldId id="1949" r:id="rId6"/>
    <p:sldId id="1673" r:id="rId7"/>
    <p:sldId id="1950" r:id="rId8"/>
    <p:sldId id="1951" r:id="rId9"/>
    <p:sldId id="1618" r:id="rId10"/>
    <p:sldId id="1955" r:id="rId11"/>
    <p:sldId id="1956" r:id="rId12"/>
    <p:sldId id="1957" r:id="rId13"/>
    <p:sldId id="1619" r:id="rId14"/>
    <p:sldId id="1634" r:id="rId15"/>
    <p:sldId id="1663" r:id="rId16"/>
    <p:sldId id="1802" r:id="rId17"/>
    <p:sldId id="1805" r:id="rId18"/>
    <p:sldId id="1808" r:id="rId19"/>
    <p:sldId id="1812" r:id="rId20"/>
    <p:sldId id="1958" r:id="rId21"/>
    <p:sldId id="1959" r:id="rId22"/>
    <p:sldId id="1946" r:id="rId23"/>
    <p:sldId id="1670" r:id="rId24"/>
    <p:sldId id="1671" r:id="rId25"/>
    <p:sldId id="1672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6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74" autoAdjust="0"/>
  </p:normalViewPr>
  <p:slideViewPr>
    <p:cSldViewPr>
      <p:cViewPr varScale="1">
        <p:scale>
          <a:sx n="99" d="100"/>
          <a:sy n="99" d="100"/>
        </p:scale>
        <p:origin x="94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63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5998-F6EA-49A2-A1EC-8263BB1EC57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81B2-66CF-4101-8317-0531AEB1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DC477-071F-488F-B7EC-931AD21B581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mt+10:32&amp;t=kjv&amp;sr=1&amp;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tudylight.org/desk/?query=mt+10:33&amp;t=kjv&amp;sr=1&amp;l=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9F7F2-91FD-E464-B3DA-34F1BF68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727244"/>
            <a:ext cx="12192000" cy="1124465"/>
          </a:xfrm>
        </p:spPr>
        <p:txBody>
          <a:bodyPr>
            <a:noAutofit/>
          </a:bodyPr>
          <a:lstStyle/>
          <a:p>
            <a:pPr mar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en-US" sz="7500" b="1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3:1-3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9800"/>
          </a:xfrm>
        </p:spPr>
        <p:txBody>
          <a:bodyPr/>
          <a:lstStyle/>
          <a:p>
            <a:pPr marL="0" indent="0" algn="l">
              <a:buNone/>
            </a:pPr>
            <a:r>
              <a:rPr lang="en-US" sz="115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Focused on Jesus in 2026</a:t>
            </a:r>
            <a:endParaRPr lang="en-US" sz="115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85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5990A-A9EB-5F9F-8EB5-9BD7A0D2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2705-39F9-7E52-EF71-8BF70C801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1188720" indent="-1143000">
              <a:buClr>
                <a:srgbClr val="A31D6A"/>
              </a:buClr>
              <a:buFont typeface="+mj-lt"/>
              <a:buAutoNum type="arabicParenR" startAt="2"/>
            </a:pPr>
            <a:r>
              <a:rPr lang="en-US" sz="7200" b="1" dirty="0">
                <a:solidFill>
                  <a:srgbClr val="A31D6A"/>
                </a:solidFill>
              </a:rPr>
              <a:t> Renewing the Mind: </a:t>
            </a:r>
          </a:p>
          <a:p>
            <a:pPr marL="45720" indent="0">
              <a:buNone/>
            </a:pPr>
            <a:r>
              <a:rPr lang="en-US" sz="7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Engaging with Scripture and prayer to "recalibrate" your thoughts daily, similar to how a compass always returns to North.</a:t>
            </a:r>
            <a:endParaRPr lang="en-US" sz="7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31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51E8-3A12-8FC6-B16C-D24700C4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2034D-428A-6D03-4FA8-E16B364BF4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1188720" indent="-1143000">
              <a:buClr>
                <a:srgbClr val="A31D6A"/>
              </a:buClr>
              <a:buFont typeface="+mj-lt"/>
              <a:buAutoNum type="arabicParenR" startAt="3"/>
            </a:pPr>
            <a:r>
              <a:rPr lang="en-US" sz="7200" b="1" dirty="0">
                <a:solidFill>
                  <a:srgbClr val="A31D6A"/>
                </a:solidFill>
              </a:rPr>
              <a:t> Seeking Eternal Impact: </a:t>
            </a:r>
          </a:p>
          <a:p>
            <a:pPr marL="45720" indent="0">
              <a:buNone/>
            </a:pPr>
            <a:r>
              <a:rPr lang="en-US" sz="7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Prioritizing actions that have lasting value, such as serving others and fostering a "patient heart," rather than chasing immediate gratification.</a:t>
            </a:r>
            <a:endParaRPr lang="en-US" sz="7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12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9645-5891-8AF8-E509-0383859F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7C9B-5EE2-4857-E36A-F4FCA08038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173038" indent="-128588">
              <a:buClr>
                <a:srgbClr val="A31D6A"/>
              </a:buClr>
              <a:buFont typeface="+mj-lt"/>
              <a:buAutoNum type="arabicParenR" startAt="4"/>
            </a:pPr>
            <a:r>
              <a:rPr lang="en-US" sz="7200" b="1" dirty="0">
                <a:solidFill>
                  <a:srgbClr val="A31D6A"/>
                </a:solidFill>
              </a:rPr>
              <a:t> Maintaining Balance:  </a:t>
            </a:r>
            <a:r>
              <a:rPr lang="en-US" sz="6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Scholars note that being "heavenly minded" does not mean ignoring earthly responsibilities; rather, it means performing those duties (like work and family care) for the glory of God rather than for personal gain.</a:t>
            </a:r>
            <a:endParaRPr lang="en-US" sz="6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52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7500" b="1" dirty="0">
                <a:solidFill>
                  <a:srgbClr val="A31D6A"/>
                </a:solidFill>
                <a:latin typeface="Calibri" panose="020F0502020204030204" pitchFamily="34" charset="0"/>
              </a:rPr>
              <a:t>5) </a:t>
            </a:r>
            <a:r>
              <a:rPr lang="en-US" sz="7500" dirty="0">
                <a:solidFill>
                  <a:srgbClr val="000000"/>
                </a:solidFill>
                <a:latin typeface="Calibri" panose="020F0502020204030204" pitchFamily="34" charset="0"/>
              </a:rPr>
              <a:t>Would you like to explore specific Bible study methods or daily devotionals to help maintain this focus, or work on the memory verse every day?</a:t>
            </a:r>
            <a:endParaRPr lang="en-US" sz="75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15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Philippians 2:5 (KJV)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268200" cy="57111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Let this mind be in you, which was also in Christ Jesus:</a:t>
            </a:r>
          </a:p>
        </p:txBody>
      </p:sp>
    </p:spTree>
    <p:extLst>
      <p:ext uri="{BB962C8B-B14F-4D97-AF65-F5344CB8AC3E}">
        <p14:creationId xmlns:p14="http://schemas.microsoft.com/office/powerpoint/2010/main" val="42903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Romans 15:3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For even Christ pleased not himself; but, as it is written, The reproaches of them that reproached thee fell on me.</a:t>
            </a:r>
          </a:p>
        </p:txBody>
      </p:sp>
    </p:spTree>
    <p:extLst>
      <p:ext uri="{BB962C8B-B14F-4D97-AF65-F5344CB8AC3E}">
        <p14:creationId xmlns:p14="http://schemas.microsoft.com/office/powerpoint/2010/main" val="578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Matthew 11:29 (KJV)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11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Take my yoke upon you, and learn of me; for I am meek and lowly in heart: and ye shall find rest unto your souls.</a:t>
            </a:r>
          </a:p>
        </p:txBody>
      </p:sp>
    </p:spTree>
    <p:extLst>
      <p:ext uri="{BB962C8B-B14F-4D97-AF65-F5344CB8AC3E}">
        <p14:creationId xmlns:p14="http://schemas.microsoft.com/office/powerpoint/2010/main" val="699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 Peter 2:21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For even hereunto were ye called: because Christ also suffered for us, leaving us an example, that ye should follow his steps:</a:t>
            </a:r>
          </a:p>
        </p:txBody>
      </p:sp>
    </p:spTree>
    <p:extLst>
      <p:ext uri="{BB962C8B-B14F-4D97-AF65-F5344CB8AC3E}">
        <p14:creationId xmlns:p14="http://schemas.microsoft.com/office/powerpoint/2010/main" val="15208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 Peter 4:1 (KJV)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873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63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Forasmuch then as Christ hath suffered for us in the flesh, arm yourselves likewise with the same mind: for he that hath suffered in the flesh hath ceased from sin;</a:t>
            </a:r>
          </a:p>
        </p:txBody>
      </p:sp>
    </p:spTree>
    <p:extLst>
      <p:ext uri="{BB962C8B-B14F-4D97-AF65-F5344CB8AC3E}">
        <p14:creationId xmlns:p14="http://schemas.microsoft.com/office/powerpoint/2010/main" val="10800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Ephesians 5:2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11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And walk in love, as Christ also hath loved us, and hath given himself for us an offering and a sacrifice to God for a sweetsmelling savour.</a:t>
            </a:r>
          </a:p>
        </p:txBody>
      </p:sp>
    </p:spTree>
    <p:extLst>
      <p:ext uri="{BB962C8B-B14F-4D97-AF65-F5344CB8AC3E}">
        <p14:creationId xmlns:p14="http://schemas.microsoft.com/office/powerpoint/2010/main" val="282650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3:1-3 (NASB)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500" b="1" baseline="30000" dirty="0"/>
              <a:t>1</a:t>
            </a:r>
            <a:r>
              <a:rPr lang="en-US" sz="6500" dirty="0"/>
              <a:t> Therefore, if you have been raised with Christ, keep seeking the things </a:t>
            </a:r>
            <a:r>
              <a:rPr lang="en-US" sz="6500" i="1" dirty="0"/>
              <a:t>that are</a:t>
            </a:r>
            <a:r>
              <a:rPr lang="en-US" sz="6500" dirty="0"/>
              <a:t> above, where Christ is, seated at the right hand of God. </a:t>
            </a:r>
          </a:p>
        </p:txBody>
      </p:sp>
    </p:spTree>
    <p:extLst>
      <p:ext uri="{BB962C8B-B14F-4D97-AF65-F5344CB8AC3E}">
        <p14:creationId xmlns:p14="http://schemas.microsoft.com/office/powerpoint/2010/main" val="429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81C7-B7BD-2EE2-BB11-2682CFD18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F919-A10B-604F-A0AE-07FA54A2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Galatians 2:19-20 (NASB)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BEA0-9C2F-3FE9-81F6-E700B0BC4A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873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000" b="1" baseline="30000" dirty="0"/>
              <a:t>19</a:t>
            </a:r>
            <a:r>
              <a:rPr lang="en-US" sz="6000" dirty="0"/>
              <a:t> "For through the Law I died to the Law, so that I might live for God.</a:t>
            </a:r>
          </a:p>
          <a:p>
            <a:pPr marL="45720" indent="0">
              <a:buNone/>
            </a:pPr>
            <a:r>
              <a:rPr lang="en-US" sz="6000" b="1" baseline="30000" dirty="0"/>
              <a:t>20</a:t>
            </a:r>
            <a:r>
              <a:rPr lang="en-US" sz="6000" dirty="0"/>
              <a:t> "I have been crucified with Christ; and it is no longer I who live, but  Christ lives in me; </a:t>
            </a:r>
          </a:p>
        </p:txBody>
      </p:sp>
    </p:spTree>
    <p:extLst>
      <p:ext uri="{BB962C8B-B14F-4D97-AF65-F5344CB8AC3E}">
        <p14:creationId xmlns:p14="http://schemas.microsoft.com/office/powerpoint/2010/main" val="1838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98F05-0034-F258-87D7-1623D73C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F8FC-9117-7E99-BFD4-905B161F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Galatians 2:19-20 (NASB)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C1B2-87BC-3CB4-8B28-F551F63443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268200" cy="57111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and the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life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which I now live in the flesh I live by faith in the Son of God, who loved me and gave Himself up for me.</a:t>
            </a:r>
            <a:endParaRPr lang="en-US" sz="60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592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C33D127-1832-E655-0B0E-7AA64F4F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19400" y="0"/>
            <a:ext cx="9220200" cy="67818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…that Christ died for our sins according to the scriptures;</a:t>
            </a:r>
            <a:b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And that he was buried, and that he rose again the third day according to the scriptures:</a:t>
            </a:r>
            <a:endParaRPr lang="en-US" sz="6500" i="1" dirty="0">
              <a:solidFill>
                <a:srgbClr val="0070C0"/>
              </a:solidFill>
              <a:effectLst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12191999" cy="11430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Hear: Romans 10:17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-1" y="1295400"/>
            <a:ext cx="12191999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faith cometh by hearing, and hearing by the word of God.</a:t>
            </a:r>
          </a:p>
        </p:txBody>
      </p:sp>
      <p:pic>
        <p:nvPicPr>
          <p:cNvPr id="52227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8585" y="5405718"/>
            <a:ext cx="2176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63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1140546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7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Believe: Hebrews 11:6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it is impossible to please him: for he that cometh to God must believe that he is, and that he is a rewarder of them that diligently seek him.</a:t>
            </a:r>
          </a:p>
        </p:txBody>
      </p:sp>
      <p:pic>
        <p:nvPicPr>
          <p:cNvPr id="53251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6823" y="13854"/>
            <a:ext cx="2385178" cy="15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8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927"/>
            <a:ext cx="12192000" cy="983673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Repent: Luke 13:3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12268200" cy="5403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tell you, Nay: but, except ye repent, ye shall all likewise perish.</a:t>
            </a:r>
            <a:r>
              <a:rPr lang="en-US" sz="96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4275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1421" y="5181601"/>
            <a:ext cx="25205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4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990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r>
              <a:rPr lang="en-US" sz="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Confess: Matthew 10:32-33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0" y="762000"/>
            <a:ext cx="12192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b="1" i="1" dirty="0">
                <a:hlinkClick r:id="rId3"/>
              </a:rPr>
              <a:t>32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therefore shall confess me before men, him will I confess also before my Father which is in heaven.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5500" b="1" i="1" dirty="0">
                <a:hlinkClick r:id="rId4"/>
              </a:rPr>
              <a:t>33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whosoever shall deny me before men, him will I also deny before my Father which is in heaven. </a:t>
            </a:r>
          </a:p>
        </p:txBody>
      </p:sp>
      <p:pic>
        <p:nvPicPr>
          <p:cNvPr id="55299" name="Picture 4" descr="MP9004436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6600" y="-1"/>
            <a:ext cx="1295400" cy="8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0"/>
            <a:ext cx="12223028" cy="1371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Baptize: Acts 22:16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-1" y="1524000"/>
            <a:ext cx="121919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why </a:t>
            </a:r>
            <a:r>
              <a:rPr lang="en-US" sz="7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tarriest</a:t>
            </a: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arise, and be baptized, and wash away thy sins, calling on the name of the Lord.</a:t>
            </a:r>
          </a:p>
        </p:txBody>
      </p:sp>
      <p:pic>
        <p:nvPicPr>
          <p:cNvPr id="56323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3421" y="-10413"/>
            <a:ext cx="2289608" cy="1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C:\Users\Fain\AppData\Local\Microsoft\Windows\Temporary Internet Files\Content.IE5\RW2PWPFG\MC90005779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3421" y="4899025"/>
            <a:ext cx="2227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7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390"/>
            <a:ext cx="12192000" cy="1151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Colossians 3:1-3 (NASB)</a:t>
            </a:r>
            <a:endParaRPr lang="en-US" sz="6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0" lang="en-US" sz="65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Set your minds on the things </a:t>
            </a:r>
            <a:r>
              <a:rPr kumimoji="0" lang="en-US" sz="6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that are</a:t>
            </a: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above, not on the things that are on earth. </a:t>
            </a:r>
            <a:r>
              <a:rPr kumimoji="0" lang="en-US" sz="65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</a:t>
            </a: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For you have died, and your life is hidden with Christ in God.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31412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5FF47-4371-8AA6-F333-C0CF669D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7883-88C4-FA0B-69F9-FD701E4721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phrase is a direct quote from Colossians 3:2 in the King James Version (KJV) of the Bible. It serves as a central exhortation for believers to shift their internal focus and priorities from temporary, worldly concerns to eternal, spiritual realities.</a:t>
            </a:r>
            <a:endParaRPr lang="en-US" sz="6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06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111B-EE84-53B4-608F-EF8684AA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91CF-68BC-46A2-1078-DF863BF353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12192000" cy="5449330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5400" dirty="0"/>
              <a:t>Defining "Affection": In the original Greek (</a:t>
            </a:r>
            <a:r>
              <a:rPr lang="en-US" sz="5400" dirty="0" err="1"/>
              <a:t>phroneō</a:t>
            </a:r>
            <a:r>
              <a:rPr lang="en-US" sz="5400" dirty="0"/>
              <a:t>), the word refers to more than just emotions; it means to direct the mind, to think, or to have a specific inner disposition. Modern translations often use the phrase "set your mind" to capture this active mental focus.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647584-2176-D176-75C2-DBF57CBB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pPr marL="0" indent="0" algn="l">
              <a:buNone/>
            </a:pPr>
            <a:r>
              <a:rPr lang="en-US" sz="66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Core Meaning and Context:</a:t>
            </a:r>
          </a:p>
        </p:txBody>
      </p:sp>
    </p:spTree>
    <p:extLst>
      <p:ext uri="{BB962C8B-B14F-4D97-AF65-F5344CB8AC3E}">
        <p14:creationId xmlns:p14="http://schemas.microsoft.com/office/powerpoint/2010/main" val="5973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12192000" cy="5486400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6300" dirty="0"/>
              <a:t>The verse establishes a clear divide between "things above" (heavenly values like love, peace, and God's character) and "things on the earth" (materialism, status, or sinful behaviors).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</p:spPr>
        <p:txBody>
          <a:bodyPr/>
          <a:lstStyle/>
          <a:p>
            <a:pPr marL="0" indent="0" algn="l">
              <a:buNone/>
            </a:pPr>
            <a:r>
              <a:rPr lang="en-US" sz="72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The Contrast: </a:t>
            </a:r>
          </a:p>
        </p:txBody>
      </p:sp>
    </p:spTree>
    <p:extLst>
      <p:ext uri="{BB962C8B-B14F-4D97-AF65-F5344CB8AC3E}">
        <p14:creationId xmlns:p14="http://schemas.microsoft.com/office/powerpoint/2010/main" val="12536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B1EF-02D7-544D-DC2C-03A93184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37C0-FA43-F09F-154A-F516D9FF1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12192000" cy="5220730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6300" dirty="0"/>
              <a:t>This command follows Colossians 3:1, which states that because believers are "risen with Christ," they should naturally seek the things where Christ is currently seated.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BB87A-151A-F952-56DC-889CB50F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</p:spPr>
        <p:txBody>
          <a:bodyPr/>
          <a:lstStyle/>
          <a:p>
            <a:pPr marL="0" indent="0" algn="l">
              <a:buNone/>
            </a:pPr>
            <a:r>
              <a:rPr lang="en-US" sz="72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The Foundation: </a:t>
            </a:r>
          </a:p>
        </p:txBody>
      </p:sp>
    </p:spTree>
    <p:extLst>
      <p:ext uri="{BB962C8B-B14F-4D97-AF65-F5344CB8AC3E}">
        <p14:creationId xmlns:p14="http://schemas.microsoft.com/office/powerpoint/2010/main" val="8653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35B49-ED03-3A26-883A-B585EFCF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B651-4286-D487-A36E-2918D5306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971800"/>
            <a:ext cx="12192000" cy="3849130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8000" dirty="0"/>
              <a:t>Living out this verse involves several intentional habits:</a:t>
            </a:r>
            <a:endParaRPr lang="en-US" sz="7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BDC84-0903-5E92-3913-B4798290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</p:spPr>
        <p:txBody>
          <a:bodyPr/>
          <a:lstStyle/>
          <a:p>
            <a:pPr marL="0" indent="0" algn="l">
              <a:buNone/>
            </a:pPr>
            <a:r>
              <a:rPr lang="en-US" sz="72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Practical Application in 2026</a:t>
            </a:r>
          </a:p>
        </p:txBody>
      </p:sp>
    </p:spTree>
    <p:extLst>
      <p:ext uri="{BB962C8B-B14F-4D97-AF65-F5344CB8AC3E}">
        <p14:creationId xmlns:p14="http://schemas.microsoft.com/office/powerpoint/2010/main" val="306613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1188720" indent="-1143000">
              <a:buClr>
                <a:srgbClr val="A31D6A"/>
              </a:buClr>
              <a:buFont typeface="+mj-lt"/>
              <a:buAutoNum type="arabicParenR"/>
            </a:pPr>
            <a:r>
              <a:rPr lang="en-US" sz="7200" b="1" dirty="0">
                <a:solidFill>
                  <a:srgbClr val="A31D6A"/>
                </a:solidFill>
              </a:rPr>
              <a:t> Guarding Mental Input:</a:t>
            </a:r>
            <a:r>
              <a:rPr lang="en-US" sz="7200" dirty="0">
                <a:solidFill>
                  <a:srgbClr val="A31D6A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7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Actively filtering social media, entertainment, and conversations that prioritize temporary greed or anxiety over eternal peace.</a:t>
            </a:r>
            <a:endParaRPr lang="en-US" sz="7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2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07EA4-D798-4346-93B5-076BD118FC1E}" vid="{4509C512-854D-408D-A12C-B140865DE0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 Rev</Template>
  <TotalTime>1927</TotalTime>
  <Words>903</Words>
  <Application>Microsoft Office PowerPoint</Application>
  <PresentationFormat>Widescreen</PresentationFormat>
  <Paragraphs>58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Bahnschrift</vt:lpstr>
      <vt:lpstr>Brush Script MT</vt:lpstr>
      <vt:lpstr>Calibri</vt:lpstr>
      <vt:lpstr>Franklin Gothic Medium</vt:lpstr>
      <vt:lpstr>Georgia</vt:lpstr>
      <vt:lpstr>Helvetica Neue</vt:lpstr>
      <vt:lpstr>Trebuchet MS</vt:lpstr>
      <vt:lpstr>Slipstream</vt:lpstr>
      <vt:lpstr>Focused on Jesus in 2026</vt:lpstr>
      <vt:lpstr>Colossians 3:1-3 (NASB)</vt:lpstr>
      <vt:lpstr>Colossians 3:1-3 (NASB)</vt:lpstr>
      <vt:lpstr>PowerPoint Presentation</vt:lpstr>
      <vt:lpstr>Core Meaning and Context:</vt:lpstr>
      <vt:lpstr>The Contrast: </vt:lpstr>
      <vt:lpstr>The Foundation: </vt:lpstr>
      <vt:lpstr>Practical Application in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 2:5 (KJV)</vt:lpstr>
      <vt:lpstr>Romans 15:3 (KJV)</vt:lpstr>
      <vt:lpstr>Matthew 11:29 (KJV)</vt:lpstr>
      <vt:lpstr>I Peter 2:21 (KJV)</vt:lpstr>
      <vt:lpstr>I Peter 4:1 (KJV)</vt:lpstr>
      <vt:lpstr>Ephesians 5:2 (KJV)</vt:lpstr>
      <vt:lpstr>Galatians 2:19-20 (NASB)</vt:lpstr>
      <vt:lpstr>Galatians 2:19-20 (NASB)</vt:lpstr>
      <vt:lpstr> …that Christ died for our sins according to the scriptures; And that he was buried, and that he rose again the third day according to the scriptures:</vt:lpstr>
      <vt:lpstr>Hear: Romans 10:17</vt:lpstr>
      <vt:lpstr>Believe: Hebrews 11:6</vt:lpstr>
      <vt:lpstr>Repent: Luke 13:3</vt:lpstr>
      <vt:lpstr>Confess: Matthew 10:32-33</vt:lpstr>
      <vt:lpstr>Baptize: Acts 22:16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Fain</dc:creator>
  <cp:lastModifiedBy>Stuart Fain</cp:lastModifiedBy>
  <cp:revision>3</cp:revision>
  <dcterms:created xsi:type="dcterms:W3CDTF">2025-12-20T05:17:20Z</dcterms:created>
  <dcterms:modified xsi:type="dcterms:W3CDTF">2025-12-21T13:25:00Z</dcterms:modified>
</cp:coreProperties>
</file>